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3" d="100"/>
          <a:sy n="83" d="100"/>
        </p:scale>
        <p:origin x="648"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TextBox 1"/>
          <p:cNvSpPr txBox="1"/>
          <p:nvPr/>
        </p:nvSpPr>
        <p:spPr>
          <a:xfrm>
            <a:off x="914400" y="1645920"/>
            <a:ext cx="10332720" cy="914400"/>
          </a:xfrm>
          <a:prstGeom prst="rect">
            <a:avLst/>
          </a:prstGeom>
          <a:noFill/>
        </p:spPr>
        <p:txBody>
          <a:bodyPr wrap="square">
            <a:spAutoFit/>
          </a:bodyPr>
          <a:lstStyle/>
          <a:p>
            <a:pPr algn="ctr"/>
            <a:r>
              <a:rPr sz="4800" b="1">
                <a:solidFill>
                  <a:srgbClr val="D4AF37"/>
                </a:solidFill>
                <a:latin typeface="Segoe UI"/>
              </a:rPr>
              <a:t>MemoryCharm</a:t>
            </a:r>
          </a:p>
        </p:txBody>
      </p:sp>
      <p:sp>
        <p:nvSpPr>
          <p:cNvPr id="3" name="TextBox 2"/>
          <p:cNvSpPr txBox="1"/>
          <p:nvPr/>
        </p:nvSpPr>
        <p:spPr>
          <a:xfrm>
            <a:off x="914400" y="2743200"/>
            <a:ext cx="10332720" cy="548640"/>
          </a:xfrm>
          <a:prstGeom prst="rect">
            <a:avLst/>
          </a:prstGeom>
          <a:noFill/>
        </p:spPr>
        <p:txBody>
          <a:bodyPr wrap="square">
            <a:spAutoFit/>
          </a:bodyPr>
          <a:lstStyle/>
          <a:p>
            <a:pPr algn="ctr"/>
            <a:r>
              <a:rPr sz="2800" b="0">
                <a:solidFill>
                  <a:srgbClr val="F5F0E1"/>
                </a:solidFill>
                <a:latin typeface="Segoe UI"/>
              </a:rPr>
              <a:t>Claim Flow — UX Walkthrough</a:t>
            </a:r>
          </a:p>
        </p:txBody>
      </p:sp>
      <p:sp>
        <p:nvSpPr>
          <p:cNvPr id="4" name="TextBox 3"/>
          <p:cNvSpPr txBox="1"/>
          <p:nvPr/>
        </p:nvSpPr>
        <p:spPr>
          <a:xfrm>
            <a:off x="914400" y="3840480"/>
            <a:ext cx="10332720" cy="914400"/>
          </a:xfrm>
          <a:prstGeom prst="rect">
            <a:avLst/>
          </a:prstGeom>
          <a:noFill/>
        </p:spPr>
        <p:txBody>
          <a:bodyPr wrap="square">
            <a:spAutoFit/>
          </a:bodyPr>
          <a:lstStyle/>
          <a:p>
            <a:pPr algn="ctr"/>
            <a:r>
              <a:rPr sz="1400" b="0">
                <a:solidFill>
                  <a:srgbClr val="888899"/>
                </a:solidFill>
                <a:latin typeface="Segoe UI"/>
              </a:rPr>
              <a:t>This deck walks through every screen a user sees when they scan a charm
and bind a memory to it. Each slide shows where the user is in the
overall journey and describes what they do on that screen.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TextBox 1"/>
          <p:cNvSpPr txBox="1"/>
          <p:nvPr/>
        </p:nvSpPr>
        <p:spPr>
          <a:xfrm>
            <a:off x="640080" y="365760"/>
            <a:ext cx="10881360" cy="548640"/>
          </a:xfrm>
          <a:prstGeom prst="rect">
            <a:avLst/>
          </a:prstGeom>
          <a:noFill/>
        </p:spPr>
        <p:txBody>
          <a:bodyPr wrap="square">
            <a:spAutoFit/>
          </a:bodyPr>
          <a:lstStyle/>
          <a:p>
            <a:pPr algn="ctr"/>
            <a:r>
              <a:rPr sz="3200" b="1">
                <a:solidFill>
                  <a:srgbClr val="D4AF37"/>
                </a:solidFill>
                <a:latin typeface="Segoe UI"/>
              </a:rPr>
              <a:t>The Journey at a Glance</a:t>
            </a:r>
          </a:p>
        </p:txBody>
      </p:sp>
      <p:sp>
        <p:nvSpPr>
          <p:cNvPr id="3" name="Oval 2"/>
          <p:cNvSpPr/>
          <p:nvPr/>
        </p:nvSpPr>
        <p:spPr>
          <a:xfrm>
            <a:off x="188960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1</a:t>
            </a:r>
          </a:p>
        </p:txBody>
      </p:sp>
      <p:sp>
        <p:nvSpPr>
          <p:cNvPr id="4" name="TextBox 3"/>
          <p:cNvSpPr txBox="1"/>
          <p:nvPr/>
        </p:nvSpPr>
        <p:spPr>
          <a:xfrm>
            <a:off x="1432407" y="2148840"/>
            <a:ext cx="1554480" cy="274320"/>
          </a:xfrm>
          <a:prstGeom prst="rect">
            <a:avLst/>
          </a:prstGeom>
          <a:noFill/>
        </p:spPr>
        <p:txBody>
          <a:bodyPr wrap="square">
            <a:spAutoFit/>
          </a:bodyPr>
          <a:lstStyle/>
          <a:p>
            <a:pPr algn="ctr"/>
            <a:r>
              <a:rPr sz="1300" b="1">
                <a:solidFill>
                  <a:srgbClr val="F5F0E1"/>
                </a:solidFill>
                <a:latin typeface="Segoe UI"/>
              </a:rPr>
              <a:t>Register</a:t>
            </a:r>
          </a:p>
        </p:txBody>
      </p:sp>
      <p:sp>
        <p:nvSpPr>
          <p:cNvPr id="5" name="Rectangle 4"/>
          <p:cNvSpPr/>
          <p:nvPr/>
        </p:nvSpPr>
        <p:spPr>
          <a:xfrm>
            <a:off x="252968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Oval 5"/>
          <p:cNvSpPr/>
          <p:nvPr/>
        </p:nvSpPr>
        <p:spPr>
          <a:xfrm>
            <a:off x="344408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2</a:t>
            </a:r>
          </a:p>
        </p:txBody>
      </p:sp>
      <p:sp>
        <p:nvSpPr>
          <p:cNvPr id="7" name="TextBox 6"/>
          <p:cNvSpPr txBox="1"/>
          <p:nvPr/>
        </p:nvSpPr>
        <p:spPr>
          <a:xfrm>
            <a:off x="2986887" y="2148840"/>
            <a:ext cx="1554480" cy="274320"/>
          </a:xfrm>
          <a:prstGeom prst="rect">
            <a:avLst/>
          </a:prstGeom>
          <a:noFill/>
        </p:spPr>
        <p:txBody>
          <a:bodyPr wrap="square">
            <a:spAutoFit/>
          </a:bodyPr>
          <a:lstStyle/>
          <a:p>
            <a:pPr algn="ctr"/>
            <a:r>
              <a:rPr sz="1300" b="1">
                <a:solidFill>
                  <a:srgbClr val="F5F0E1"/>
                </a:solidFill>
                <a:latin typeface="Segoe UI"/>
              </a:rPr>
              <a:t>Memory Type</a:t>
            </a:r>
          </a:p>
        </p:txBody>
      </p:sp>
      <p:sp>
        <p:nvSpPr>
          <p:cNvPr id="8" name="Rectangle 7"/>
          <p:cNvSpPr/>
          <p:nvPr/>
        </p:nvSpPr>
        <p:spPr>
          <a:xfrm>
            <a:off x="408416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499856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3</a:t>
            </a:r>
          </a:p>
        </p:txBody>
      </p:sp>
      <p:sp>
        <p:nvSpPr>
          <p:cNvPr id="10" name="TextBox 9"/>
          <p:cNvSpPr txBox="1"/>
          <p:nvPr/>
        </p:nvSpPr>
        <p:spPr>
          <a:xfrm>
            <a:off x="4541367" y="2148840"/>
            <a:ext cx="1554480" cy="274320"/>
          </a:xfrm>
          <a:prstGeom prst="rect">
            <a:avLst/>
          </a:prstGeom>
          <a:noFill/>
        </p:spPr>
        <p:txBody>
          <a:bodyPr wrap="square">
            <a:spAutoFit/>
          </a:bodyPr>
          <a:lstStyle/>
          <a:p>
            <a:pPr algn="ctr"/>
            <a:r>
              <a:rPr sz="1300" b="1">
                <a:solidFill>
                  <a:srgbClr val="F5F0E1"/>
                </a:solidFill>
                <a:latin typeface="Segoe UI"/>
              </a:rPr>
              <a:t>Upload</a:t>
            </a:r>
          </a:p>
        </p:txBody>
      </p:sp>
      <p:sp>
        <p:nvSpPr>
          <p:cNvPr id="11" name="Rectangle 10"/>
          <p:cNvSpPr/>
          <p:nvPr/>
        </p:nvSpPr>
        <p:spPr>
          <a:xfrm>
            <a:off x="563864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655304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4</a:t>
            </a:r>
          </a:p>
        </p:txBody>
      </p:sp>
      <p:sp>
        <p:nvSpPr>
          <p:cNvPr id="13" name="TextBox 12"/>
          <p:cNvSpPr txBox="1"/>
          <p:nvPr/>
        </p:nvSpPr>
        <p:spPr>
          <a:xfrm>
            <a:off x="6095847" y="2148840"/>
            <a:ext cx="1554480" cy="274320"/>
          </a:xfrm>
          <a:prstGeom prst="rect">
            <a:avLst/>
          </a:prstGeom>
          <a:noFill/>
        </p:spPr>
        <p:txBody>
          <a:bodyPr wrap="square">
            <a:spAutoFit/>
          </a:bodyPr>
          <a:lstStyle/>
          <a:p>
            <a:pPr algn="ctr"/>
            <a:r>
              <a:rPr sz="1300" b="1">
                <a:solidFill>
                  <a:srgbClr val="F5F0E1"/>
                </a:solidFill>
                <a:latin typeface="Segoe UI"/>
              </a:rPr>
              <a:t>Protection</a:t>
            </a:r>
          </a:p>
        </p:txBody>
      </p:sp>
      <p:sp>
        <p:nvSpPr>
          <p:cNvPr id="14" name="Rectangle 13"/>
          <p:cNvSpPr/>
          <p:nvPr/>
        </p:nvSpPr>
        <p:spPr>
          <a:xfrm>
            <a:off x="719312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10752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5</a:t>
            </a:r>
          </a:p>
        </p:txBody>
      </p:sp>
      <p:sp>
        <p:nvSpPr>
          <p:cNvPr id="16" name="TextBox 15"/>
          <p:cNvSpPr txBox="1"/>
          <p:nvPr/>
        </p:nvSpPr>
        <p:spPr>
          <a:xfrm>
            <a:off x="7650327" y="2148840"/>
            <a:ext cx="1554480" cy="274320"/>
          </a:xfrm>
          <a:prstGeom prst="rect">
            <a:avLst/>
          </a:prstGeom>
          <a:noFill/>
        </p:spPr>
        <p:txBody>
          <a:bodyPr wrap="square">
            <a:spAutoFit/>
          </a:bodyPr>
          <a:lstStyle/>
          <a:p>
            <a:pPr algn="ctr"/>
            <a:r>
              <a:rPr sz="1300" b="1">
                <a:solidFill>
                  <a:srgbClr val="F5F0E1"/>
                </a:solidFill>
                <a:latin typeface="Segoe UI"/>
              </a:rPr>
              <a:t>Secret Glyph</a:t>
            </a:r>
          </a:p>
        </p:txBody>
      </p:sp>
      <p:sp>
        <p:nvSpPr>
          <p:cNvPr id="17" name="Rectangle 16"/>
          <p:cNvSpPr/>
          <p:nvPr/>
        </p:nvSpPr>
        <p:spPr>
          <a:xfrm>
            <a:off x="8747607" y="1666240"/>
            <a:ext cx="914400" cy="508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662007" y="1371600"/>
            <a:ext cx="640080" cy="6400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2200" b="1">
                <a:solidFill>
                  <a:srgbClr val="000000"/>
                </a:solidFill>
                <a:latin typeface="Segoe UI"/>
              </a:rPr>
              <a:t>6</a:t>
            </a:r>
          </a:p>
        </p:txBody>
      </p:sp>
      <p:sp>
        <p:nvSpPr>
          <p:cNvPr id="19" name="TextBox 18"/>
          <p:cNvSpPr txBox="1"/>
          <p:nvPr/>
        </p:nvSpPr>
        <p:spPr>
          <a:xfrm>
            <a:off x="9204807" y="2148840"/>
            <a:ext cx="1554480" cy="274320"/>
          </a:xfrm>
          <a:prstGeom prst="rect">
            <a:avLst/>
          </a:prstGeom>
          <a:noFill/>
        </p:spPr>
        <p:txBody>
          <a:bodyPr wrap="square">
            <a:spAutoFit/>
          </a:bodyPr>
          <a:lstStyle/>
          <a:p>
            <a:pPr algn="ctr"/>
            <a:r>
              <a:rPr sz="1300" b="1">
                <a:solidFill>
                  <a:srgbClr val="F5F0E1"/>
                </a:solidFill>
                <a:latin typeface="Segoe UI"/>
              </a:rPr>
              <a:t>Sealed!</a:t>
            </a:r>
          </a:p>
        </p:txBody>
      </p:sp>
      <p:sp>
        <p:nvSpPr>
          <p:cNvPr id="20" name="TextBox 19"/>
          <p:cNvSpPr txBox="1"/>
          <p:nvPr/>
        </p:nvSpPr>
        <p:spPr>
          <a:xfrm>
            <a:off x="914400" y="3291840"/>
            <a:ext cx="10332720" cy="1097280"/>
          </a:xfrm>
          <a:prstGeom prst="rect">
            <a:avLst/>
          </a:prstGeom>
          <a:noFill/>
        </p:spPr>
        <p:txBody>
          <a:bodyPr wrap="square">
            <a:spAutoFit/>
          </a:bodyPr>
          <a:lstStyle/>
          <a:p>
            <a:pPr algn="l"/>
            <a:r>
              <a:rPr sz="1400" b="0">
                <a:solidFill>
                  <a:srgbClr val="F5F0E1"/>
                </a:solidFill>
                <a:latin typeface="Segoe UI"/>
              </a:rPr>
              <a:t>Two possible paths through the flow:
•  Open charm (no lock):  Register → Memory Type → Upload → Protection → Sealed!   (steps 1–4, then 6)
•  Glyph-locked charm:    Register → Memory Type → Upload → Protection → Secret Glyph → Sealed!   (all 6 steps)
If the user has already registered, step 1 is skipped.</a:t>
            </a:r>
          </a:p>
        </p:txBody>
      </p:sp>
      <p:sp>
        <p:nvSpPr>
          <p:cNvPr id="21" name="Rectangle 20"/>
          <p:cNvSpPr/>
          <p:nvPr/>
        </p:nvSpPr>
        <p:spPr>
          <a:xfrm>
            <a:off x="1828800" y="4754880"/>
            <a:ext cx="8503920" cy="12700"/>
          </a:xfrm>
          <a:prstGeom prst="rect">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TextBox 21"/>
          <p:cNvSpPr txBox="1"/>
          <p:nvPr/>
        </p:nvSpPr>
        <p:spPr>
          <a:xfrm>
            <a:off x="914400" y="5029200"/>
            <a:ext cx="10332720" cy="731520"/>
          </a:xfrm>
          <a:prstGeom prst="rect">
            <a:avLst/>
          </a:prstGeom>
          <a:noFill/>
        </p:spPr>
        <p:txBody>
          <a:bodyPr wrap="square">
            <a:spAutoFit/>
          </a:bodyPr>
          <a:lstStyle/>
          <a:p>
            <a:pPr algn="ctr"/>
            <a:r>
              <a:rPr sz="1200" b="0">
                <a:solidFill>
                  <a:srgbClr val="888899"/>
                </a:solidFill>
                <a:latin typeface="Segoe UI"/>
              </a:rPr>
              <a:t>The following slides show each step in detail. Add a screenshot to the placeholder on each slide for the full picture.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dirty="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dirty="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1 — Register as a Keeper</a:t>
            </a:r>
          </a:p>
        </p:txBody>
      </p:sp>
      <p:sp>
        <p:nvSpPr>
          <p:cNvPr id="6" name="Oval 5"/>
          <p:cNvSpPr/>
          <p:nvPr/>
        </p:nvSpPr>
        <p:spPr>
          <a:xfrm>
            <a:off x="4998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1</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1">
                <a:solidFill>
                  <a:srgbClr val="D4AF37"/>
                </a:solidFill>
                <a:latin typeface="Segoe UI"/>
              </a:rPr>
              <a:t>Register</a:t>
            </a:r>
          </a:p>
        </p:txBody>
      </p:sp>
      <p:sp>
        <p:nvSpPr>
          <p:cNvPr id="8" name="Rectangle 7"/>
          <p:cNvSpPr/>
          <p:nvPr/>
        </p:nvSpPr>
        <p:spPr>
          <a:xfrm>
            <a:off x="5410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2</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3</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0">
                <a:solidFill>
                  <a:srgbClr val="888899"/>
                </a:solidFill>
                <a:latin typeface="Segoe UI"/>
              </a:rPr>
              <a:t>Upload</a:t>
            </a:r>
          </a:p>
        </p:txBody>
      </p:sp>
      <p:sp>
        <p:nvSpPr>
          <p:cNvPr id="14" name="Rectangle 13"/>
          <p:cNvSpPr/>
          <p:nvPr/>
        </p:nvSpPr>
        <p:spPr>
          <a:xfrm>
            <a:off x="7696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4</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0">
                <a:solidFill>
                  <a:srgbClr val="888899"/>
                </a:solidFill>
                <a:latin typeface="Segoe UI"/>
              </a:rPr>
              <a:t>Protection</a:t>
            </a:r>
          </a:p>
        </p:txBody>
      </p:sp>
      <p:sp>
        <p:nvSpPr>
          <p:cNvPr id="17" name="Rectangle 16"/>
          <p:cNvSpPr/>
          <p:nvPr/>
        </p:nvSpPr>
        <p:spPr>
          <a:xfrm>
            <a:off x="8839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5</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0">
                <a:solidFill>
                  <a:srgbClr val="888899"/>
                </a:solidFill>
                <a:latin typeface="Segoe UI"/>
              </a:rPr>
              <a:t>Secret Glyph</a:t>
            </a:r>
          </a:p>
        </p:txBody>
      </p:sp>
      <p:sp>
        <p:nvSpPr>
          <p:cNvPr id="20" name="Rectangle 19"/>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0">
                <a:solidFill>
                  <a:srgbClr val="888899"/>
                </a:solidFill>
                <a:latin typeface="Segoe UI"/>
              </a:rPr>
              <a:t>Sealed!</a:t>
            </a:r>
          </a:p>
        </p:txBody>
      </p:sp>
      <p:sp>
        <p:nvSpPr>
          <p:cNvPr id="23" name="TextBox 22"/>
          <p:cNvSpPr txBox="1"/>
          <p:nvPr/>
        </p:nvSpPr>
        <p:spPr>
          <a:xfrm>
            <a:off x="4815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Before you can claim a charm, we need to know who you are.
On this screen you'll fill in your name, address, email, and phone number. Your email is pre-filled from your sign-in.
You'll also need to accept the Terms of Passage before continuing.
If you've already registered in a previous session, this step is skipped automatically.</a:t>
            </a:r>
          </a:p>
        </p:txBody>
      </p:sp>
      <p:pic>
        <p:nvPicPr>
          <p:cNvPr id="28" name="Picture 27">
            <a:extLst>
              <a:ext uri="{FF2B5EF4-FFF2-40B4-BE49-F238E27FC236}">
                <a16:creationId xmlns:a16="http://schemas.microsoft.com/office/drawing/2014/main" id="{E5009F07-8C11-D37F-6439-2A6C7B34F7EF}"/>
              </a:ext>
            </a:extLst>
          </p:cNvPr>
          <p:cNvPicPr>
            <a:picLocks noChangeAspect="1"/>
          </p:cNvPicPr>
          <p:nvPr/>
        </p:nvPicPr>
        <p:blipFill>
          <a:blip r:embed="rId2"/>
          <a:stretch>
            <a:fillRect/>
          </a:stretch>
        </p:blipFill>
        <p:spPr>
          <a:xfrm>
            <a:off x="184103" y="0"/>
            <a:ext cx="3877434"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2 — Choose Your Memory Type</a:t>
            </a:r>
          </a:p>
        </p:txBody>
      </p:sp>
      <p:sp>
        <p:nvSpPr>
          <p:cNvPr id="6" name="Oval 5"/>
          <p:cNvSpPr/>
          <p:nvPr/>
        </p:nvSpPr>
        <p:spPr>
          <a:xfrm>
            <a:off x="4998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0">
                <a:solidFill>
                  <a:srgbClr val="888899"/>
                </a:solidFill>
                <a:latin typeface="Segoe UI"/>
              </a:rPr>
              <a:t>Register</a:t>
            </a:r>
          </a:p>
        </p:txBody>
      </p:sp>
      <p:sp>
        <p:nvSpPr>
          <p:cNvPr id="8" name="Rectangle 7"/>
          <p:cNvSpPr/>
          <p:nvPr/>
        </p:nvSpPr>
        <p:spPr>
          <a:xfrm>
            <a:off x="5410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2</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1">
                <a:solidFill>
                  <a:srgbClr val="D4AF37"/>
                </a:solidFill>
                <a:latin typeface="Segoe UI"/>
              </a:rPr>
              <a:t>Memory Type</a:t>
            </a:r>
          </a:p>
        </p:txBody>
      </p:sp>
      <p:sp>
        <p:nvSpPr>
          <p:cNvPr id="11" name="Rectangle 10"/>
          <p:cNvSpPr/>
          <p:nvPr/>
        </p:nvSpPr>
        <p:spPr>
          <a:xfrm>
            <a:off x="6553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3</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0">
                <a:solidFill>
                  <a:srgbClr val="888899"/>
                </a:solidFill>
                <a:latin typeface="Segoe UI"/>
              </a:rPr>
              <a:t>Upload</a:t>
            </a:r>
          </a:p>
        </p:txBody>
      </p:sp>
      <p:sp>
        <p:nvSpPr>
          <p:cNvPr id="14" name="Rectangle 13"/>
          <p:cNvSpPr/>
          <p:nvPr/>
        </p:nvSpPr>
        <p:spPr>
          <a:xfrm>
            <a:off x="7696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4</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0">
                <a:solidFill>
                  <a:srgbClr val="888899"/>
                </a:solidFill>
                <a:latin typeface="Segoe UI"/>
              </a:rPr>
              <a:t>Protection</a:t>
            </a:r>
          </a:p>
        </p:txBody>
      </p:sp>
      <p:sp>
        <p:nvSpPr>
          <p:cNvPr id="17" name="Rectangle 16"/>
          <p:cNvSpPr/>
          <p:nvPr/>
        </p:nvSpPr>
        <p:spPr>
          <a:xfrm>
            <a:off x="8839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5</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0">
                <a:solidFill>
                  <a:srgbClr val="888899"/>
                </a:solidFill>
                <a:latin typeface="Segoe UI"/>
              </a:rPr>
              <a:t>Secret Glyph</a:t>
            </a:r>
          </a:p>
        </p:txBody>
      </p:sp>
      <p:sp>
        <p:nvSpPr>
          <p:cNvPr id="20" name="Rectangle 19"/>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0">
                <a:solidFill>
                  <a:srgbClr val="888899"/>
                </a:solidFill>
                <a:latin typeface="Segoe UI"/>
              </a:rPr>
              <a:t>Sealed!</a:t>
            </a:r>
          </a:p>
        </p:txBody>
      </p:sp>
      <p:sp>
        <p:nvSpPr>
          <p:cNvPr id="23" name="TextBox 22"/>
          <p:cNvSpPr txBox="1"/>
          <p:nvPr/>
        </p:nvSpPr>
        <p:spPr>
          <a:xfrm>
            <a:off x="5958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Every charm holds one memory. Here you pick what kind:
•  Video – a moving picture, captured in time
•  Image – a still photograph (you can add more than one)
•  Audio – a voice recording or melody
Tap the one that matches the file you'd like to upload, then press Continue.</a:t>
            </a:r>
          </a:p>
        </p:txBody>
      </p:sp>
      <p:pic>
        <p:nvPicPr>
          <p:cNvPr id="28" name="Picture 27">
            <a:extLst>
              <a:ext uri="{FF2B5EF4-FFF2-40B4-BE49-F238E27FC236}">
                <a16:creationId xmlns:a16="http://schemas.microsoft.com/office/drawing/2014/main" id="{D9C3D164-3C77-57B7-31DE-7230AF0260E6}"/>
              </a:ext>
            </a:extLst>
          </p:cNvPr>
          <p:cNvPicPr>
            <a:picLocks noChangeAspect="1"/>
          </p:cNvPicPr>
          <p:nvPr/>
        </p:nvPicPr>
        <p:blipFill>
          <a:blip r:embed="rId2"/>
          <a:stretch>
            <a:fillRect/>
          </a:stretch>
        </p:blipFill>
        <p:spPr>
          <a:xfrm>
            <a:off x="192726" y="40895"/>
            <a:ext cx="3891748"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3 — Upload Your Memory</a:t>
            </a:r>
          </a:p>
        </p:txBody>
      </p:sp>
      <p:sp>
        <p:nvSpPr>
          <p:cNvPr id="6" name="Oval 5"/>
          <p:cNvSpPr/>
          <p:nvPr/>
        </p:nvSpPr>
        <p:spPr>
          <a:xfrm>
            <a:off x="4998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0">
                <a:solidFill>
                  <a:srgbClr val="888899"/>
                </a:solidFill>
                <a:latin typeface="Segoe UI"/>
              </a:rPr>
              <a:t>Register</a:t>
            </a:r>
          </a:p>
        </p:txBody>
      </p:sp>
      <p:sp>
        <p:nvSpPr>
          <p:cNvPr id="8" name="Rectangle 7"/>
          <p:cNvSpPr/>
          <p:nvPr/>
        </p:nvSpPr>
        <p:spPr>
          <a:xfrm>
            <a:off x="5410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3</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1">
                <a:solidFill>
                  <a:srgbClr val="D4AF37"/>
                </a:solidFill>
                <a:latin typeface="Segoe UI"/>
              </a:rPr>
              <a:t>Upload</a:t>
            </a:r>
          </a:p>
        </p:txBody>
      </p:sp>
      <p:sp>
        <p:nvSpPr>
          <p:cNvPr id="14" name="Rectangle 13"/>
          <p:cNvSpPr/>
          <p:nvPr/>
        </p:nvSpPr>
        <p:spPr>
          <a:xfrm>
            <a:off x="7696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4</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0">
                <a:solidFill>
                  <a:srgbClr val="888899"/>
                </a:solidFill>
                <a:latin typeface="Segoe UI"/>
              </a:rPr>
              <a:t>Protection</a:t>
            </a:r>
          </a:p>
        </p:txBody>
      </p:sp>
      <p:sp>
        <p:nvSpPr>
          <p:cNvPr id="17" name="Rectangle 16"/>
          <p:cNvSpPr/>
          <p:nvPr/>
        </p:nvSpPr>
        <p:spPr>
          <a:xfrm>
            <a:off x="8839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5</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0">
                <a:solidFill>
                  <a:srgbClr val="888899"/>
                </a:solidFill>
                <a:latin typeface="Segoe UI"/>
              </a:rPr>
              <a:t>Secret Glyph</a:t>
            </a:r>
          </a:p>
        </p:txBody>
      </p:sp>
      <p:sp>
        <p:nvSpPr>
          <p:cNvPr id="20" name="Rectangle 19"/>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0">
                <a:solidFill>
                  <a:srgbClr val="888899"/>
                </a:solidFill>
                <a:latin typeface="Segoe UI"/>
              </a:rPr>
              <a:t>Sealed!</a:t>
            </a:r>
          </a:p>
        </p:txBody>
      </p:sp>
      <p:sp>
        <p:nvSpPr>
          <p:cNvPr id="23" name="TextBox 22"/>
          <p:cNvSpPr txBox="1"/>
          <p:nvPr/>
        </p:nvSpPr>
        <p:spPr>
          <a:xfrm>
            <a:off x="7101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Now you'll select the actual file from your device.
The screen shows a file picker — tap it, find your video, photo(s), or audio file, and select it. You'll see the file name and size appear on screen.
Files can be up to 150 MB. Once you've chosen your file, press Continue.</a:t>
            </a:r>
          </a:p>
        </p:txBody>
      </p:sp>
      <p:pic>
        <p:nvPicPr>
          <p:cNvPr id="28" name="Picture 27">
            <a:extLst>
              <a:ext uri="{FF2B5EF4-FFF2-40B4-BE49-F238E27FC236}">
                <a16:creationId xmlns:a16="http://schemas.microsoft.com/office/drawing/2014/main" id="{A14591E4-B4CD-F1D0-56CC-2B9D9D664CA7}"/>
              </a:ext>
            </a:extLst>
          </p:cNvPr>
          <p:cNvPicPr>
            <a:picLocks noChangeAspect="1"/>
          </p:cNvPicPr>
          <p:nvPr/>
        </p:nvPicPr>
        <p:blipFill>
          <a:blip r:embed="rId2"/>
          <a:stretch>
            <a:fillRect/>
          </a:stretch>
        </p:blipFill>
        <p:spPr>
          <a:xfrm>
            <a:off x="246249" y="41355"/>
            <a:ext cx="3834473"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4 — Choose How to Protect Your Charm</a:t>
            </a:r>
          </a:p>
        </p:txBody>
      </p:sp>
      <p:sp>
        <p:nvSpPr>
          <p:cNvPr id="6" name="Oval 5"/>
          <p:cNvSpPr/>
          <p:nvPr/>
        </p:nvSpPr>
        <p:spPr>
          <a:xfrm>
            <a:off x="4998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0">
                <a:solidFill>
                  <a:srgbClr val="888899"/>
                </a:solidFill>
                <a:latin typeface="Segoe UI"/>
              </a:rPr>
              <a:t>Register</a:t>
            </a:r>
          </a:p>
        </p:txBody>
      </p:sp>
      <p:sp>
        <p:nvSpPr>
          <p:cNvPr id="8" name="Rectangle 7"/>
          <p:cNvSpPr/>
          <p:nvPr/>
        </p:nvSpPr>
        <p:spPr>
          <a:xfrm>
            <a:off x="5410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0">
                <a:solidFill>
                  <a:srgbClr val="888899"/>
                </a:solidFill>
                <a:latin typeface="Segoe UI"/>
              </a:rPr>
              <a:t>Upload</a:t>
            </a:r>
          </a:p>
        </p:txBody>
      </p:sp>
      <p:sp>
        <p:nvSpPr>
          <p:cNvPr id="14" name="Rectangle 13"/>
          <p:cNvSpPr/>
          <p:nvPr/>
        </p:nvSpPr>
        <p:spPr>
          <a:xfrm>
            <a:off x="7696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4</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1">
                <a:solidFill>
                  <a:srgbClr val="D4AF37"/>
                </a:solidFill>
                <a:latin typeface="Segoe UI"/>
              </a:rPr>
              <a:t>Protection</a:t>
            </a:r>
          </a:p>
        </p:txBody>
      </p:sp>
      <p:sp>
        <p:nvSpPr>
          <p:cNvPr id="17" name="Rectangle 16"/>
          <p:cNvSpPr/>
          <p:nvPr/>
        </p:nvSpPr>
        <p:spPr>
          <a:xfrm>
            <a:off x="8839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5</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0">
                <a:solidFill>
                  <a:srgbClr val="888899"/>
                </a:solidFill>
                <a:latin typeface="Segoe UI"/>
              </a:rPr>
              <a:t>Secret Glyph</a:t>
            </a:r>
          </a:p>
        </p:txBody>
      </p:sp>
      <p:sp>
        <p:nvSpPr>
          <p:cNvPr id="20" name="Rectangle 19"/>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0">
                <a:solidFill>
                  <a:srgbClr val="888899"/>
                </a:solidFill>
                <a:latin typeface="Segoe UI"/>
              </a:rPr>
              <a:t>Sealed!</a:t>
            </a:r>
          </a:p>
        </p:txBody>
      </p:sp>
      <p:sp>
        <p:nvSpPr>
          <p:cNvPr id="23" name="TextBox 22"/>
          <p:cNvSpPr txBox="1"/>
          <p:nvPr/>
        </p:nvSpPr>
        <p:spPr>
          <a:xfrm>
            <a:off x="8244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You decide who can see this memory:
•  Open – anyone who scans the charm can view it immediately.
•  Glyph Lock – the viewer must pick the correct secret symbol before the memory is revealed.
If you choose Open, the charm is sealed right away and you'll jump to the final confirmation.
If you choose Glyph Lock, you'll pick your secret symbol on the next screen.</a:t>
            </a:r>
          </a:p>
        </p:txBody>
      </p:sp>
      <p:pic>
        <p:nvPicPr>
          <p:cNvPr id="28" name="Picture 27">
            <a:extLst>
              <a:ext uri="{FF2B5EF4-FFF2-40B4-BE49-F238E27FC236}">
                <a16:creationId xmlns:a16="http://schemas.microsoft.com/office/drawing/2014/main" id="{E8034DAA-4C77-E983-6D6E-0E7527FFDAC7}"/>
              </a:ext>
            </a:extLst>
          </p:cNvPr>
          <p:cNvPicPr>
            <a:picLocks noChangeAspect="1"/>
          </p:cNvPicPr>
          <p:nvPr/>
        </p:nvPicPr>
        <p:blipFill>
          <a:blip r:embed="rId2"/>
          <a:stretch>
            <a:fillRect/>
          </a:stretch>
        </p:blipFill>
        <p:spPr>
          <a:xfrm>
            <a:off x="352590" y="41354"/>
            <a:ext cx="3838333"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5 — Pick Your Secret Glyph</a:t>
            </a:r>
          </a:p>
        </p:txBody>
      </p:sp>
      <p:sp>
        <p:nvSpPr>
          <p:cNvPr id="6" name="Oval 5"/>
          <p:cNvSpPr/>
          <p:nvPr/>
        </p:nvSpPr>
        <p:spPr>
          <a:xfrm>
            <a:off x="4998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0">
                <a:solidFill>
                  <a:srgbClr val="888899"/>
                </a:solidFill>
                <a:latin typeface="Segoe UI"/>
              </a:rPr>
              <a:t>Register</a:t>
            </a:r>
          </a:p>
        </p:txBody>
      </p:sp>
      <p:sp>
        <p:nvSpPr>
          <p:cNvPr id="8" name="Rectangle 7"/>
          <p:cNvSpPr/>
          <p:nvPr/>
        </p:nvSpPr>
        <p:spPr>
          <a:xfrm>
            <a:off x="5410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0">
                <a:solidFill>
                  <a:srgbClr val="888899"/>
                </a:solidFill>
                <a:latin typeface="Segoe UI"/>
              </a:rPr>
              <a:t>Upload</a:t>
            </a:r>
          </a:p>
        </p:txBody>
      </p:sp>
      <p:sp>
        <p:nvSpPr>
          <p:cNvPr id="14" name="Rectangle 13"/>
          <p:cNvSpPr/>
          <p:nvPr/>
        </p:nvSpPr>
        <p:spPr>
          <a:xfrm>
            <a:off x="7696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0">
                <a:solidFill>
                  <a:srgbClr val="888899"/>
                </a:solidFill>
                <a:latin typeface="Segoe UI"/>
              </a:rPr>
              <a:t>Protection</a:t>
            </a:r>
          </a:p>
        </p:txBody>
      </p:sp>
      <p:sp>
        <p:nvSpPr>
          <p:cNvPr id="17" name="Rectangle 16"/>
          <p:cNvSpPr/>
          <p:nvPr/>
        </p:nvSpPr>
        <p:spPr>
          <a:xfrm>
            <a:off x="8839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5</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1">
                <a:solidFill>
                  <a:srgbClr val="D4AF37"/>
                </a:solidFill>
                <a:latin typeface="Segoe UI"/>
              </a:rPr>
              <a:t>Secret Glyph</a:t>
            </a:r>
          </a:p>
        </p:txBody>
      </p:sp>
      <p:sp>
        <p:nvSpPr>
          <p:cNvPr id="20" name="Rectangle 19"/>
          <p:cNvSpPr/>
          <p:nvPr/>
        </p:nvSpPr>
        <p:spPr>
          <a:xfrm>
            <a:off x="9982047" y="1466850"/>
            <a:ext cx="731520" cy="38100"/>
          </a:xfrm>
          <a:prstGeom prst="rect">
            <a:avLst/>
          </a:prstGeom>
          <a:solidFill>
            <a:srgbClr val="4444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333350"/>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888899"/>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0">
                <a:solidFill>
                  <a:srgbClr val="888899"/>
                </a:solidFill>
                <a:latin typeface="Segoe UI"/>
              </a:rPr>
              <a:t>Sealed!</a:t>
            </a:r>
          </a:p>
        </p:txBody>
      </p:sp>
      <p:sp>
        <p:nvSpPr>
          <p:cNvPr id="23" name="TextBox 22"/>
          <p:cNvSpPr txBox="1"/>
          <p:nvPr/>
        </p:nvSpPr>
        <p:spPr>
          <a:xfrm>
            <a:off x="9387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This screen shows a grid of 18 symbols — stars, hearts, moons, butterflies, and more.
Tap the one you want as your charm's secret key. Anyone who later scans the charm will be shown 9 random symbols and must pick the right one to unlock the memory.
They get 3 attempts. Choose something meaningful to you that the right person will recognise.
This step only appears if you chose Glyph Lock.</a:t>
            </a:r>
          </a:p>
        </p:txBody>
      </p:sp>
      <p:pic>
        <p:nvPicPr>
          <p:cNvPr id="30" name="Picture 29">
            <a:extLst>
              <a:ext uri="{FF2B5EF4-FFF2-40B4-BE49-F238E27FC236}">
                <a16:creationId xmlns:a16="http://schemas.microsoft.com/office/drawing/2014/main" id="{78CDF303-D464-1830-7C60-DDD18ABBBCFB}"/>
              </a:ext>
            </a:extLst>
          </p:cNvPr>
          <p:cNvPicPr>
            <a:picLocks noChangeAspect="1"/>
          </p:cNvPicPr>
          <p:nvPr/>
        </p:nvPicPr>
        <p:blipFill>
          <a:blip r:embed="rId2"/>
          <a:stretch>
            <a:fillRect/>
          </a:stretch>
        </p:blipFill>
        <p:spPr>
          <a:xfrm>
            <a:off x="277979" y="45950"/>
            <a:ext cx="3863947"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Rounded Rectangle 1"/>
          <p:cNvSpPr/>
          <p:nvPr/>
        </p:nvSpPr>
        <p:spPr>
          <a:xfrm>
            <a:off x="457200" y="457200"/>
            <a:ext cx="3566160" cy="5943600"/>
          </a:xfrm>
          <a:prstGeom prst="roundRect">
            <a:avLst>
              <a:gd name="adj" fmla="val 25000"/>
            </a:avLst>
          </a:prstGeom>
          <a:solidFill>
            <a:srgbClr val="22223A"/>
          </a:solidFill>
          <a:ln w="12700">
            <a:solidFill>
              <a:srgbClr val="D4AF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457200" y="2971800"/>
            <a:ext cx="3566160" cy="548640"/>
          </a:xfrm>
          <a:prstGeom prst="rect">
            <a:avLst/>
          </a:prstGeom>
          <a:noFill/>
        </p:spPr>
        <p:txBody>
          <a:bodyPr wrap="square">
            <a:spAutoFit/>
          </a:bodyPr>
          <a:lstStyle/>
          <a:p>
            <a:pPr algn="ctr"/>
            <a:r>
              <a:rPr sz="1600" b="0">
                <a:solidFill>
                  <a:srgbClr val="888899"/>
                </a:solidFill>
                <a:latin typeface="Segoe UI"/>
              </a:rPr>
              <a:t>✂  Insert screenshot here</a:t>
            </a:r>
          </a:p>
        </p:txBody>
      </p:sp>
      <p:sp>
        <p:nvSpPr>
          <p:cNvPr id="4" name="TextBox 3"/>
          <p:cNvSpPr txBox="1"/>
          <p:nvPr/>
        </p:nvSpPr>
        <p:spPr>
          <a:xfrm>
            <a:off x="457200" y="3520440"/>
            <a:ext cx="3566160" cy="457200"/>
          </a:xfrm>
          <a:prstGeom prst="rect">
            <a:avLst/>
          </a:prstGeom>
          <a:noFill/>
        </p:spPr>
        <p:txBody>
          <a:bodyPr wrap="square">
            <a:spAutoFit/>
          </a:bodyPr>
          <a:lstStyle/>
          <a:p>
            <a:pPr algn="ctr"/>
            <a:r>
              <a:rPr sz="1100" b="0">
                <a:solidFill>
                  <a:srgbClr val="888899"/>
                </a:solidFill>
                <a:latin typeface="Segoe UI"/>
              </a:rPr>
              <a:t>(right-click → Change Picture)</a:t>
            </a:r>
          </a:p>
        </p:txBody>
      </p:sp>
      <p:sp>
        <p:nvSpPr>
          <p:cNvPr id="5" name="TextBox 4"/>
          <p:cNvSpPr txBox="1"/>
          <p:nvPr/>
        </p:nvSpPr>
        <p:spPr>
          <a:xfrm>
            <a:off x="4389120" y="457200"/>
            <a:ext cx="7345375" cy="502920"/>
          </a:xfrm>
          <a:prstGeom prst="rect">
            <a:avLst/>
          </a:prstGeom>
          <a:noFill/>
        </p:spPr>
        <p:txBody>
          <a:bodyPr wrap="square">
            <a:spAutoFit/>
          </a:bodyPr>
          <a:lstStyle/>
          <a:p>
            <a:pPr algn="l"/>
            <a:r>
              <a:rPr sz="2600" b="1">
                <a:solidFill>
                  <a:srgbClr val="D4AF37"/>
                </a:solidFill>
                <a:latin typeface="Segoe UI"/>
              </a:rPr>
              <a:t>Step 6 — Your Charm Is Sealed</a:t>
            </a:r>
          </a:p>
        </p:txBody>
      </p:sp>
      <p:sp>
        <p:nvSpPr>
          <p:cNvPr id="6" name="Oval 5"/>
          <p:cNvSpPr/>
          <p:nvPr/>
        </p:nvSpPr>
        <p:spPr>
          <a:xfrm>
            <a:off x="4998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7" name="TextBox 6"/>
          <p:cNvSpPr txBox="1"/>
          <p:nvPr/>
        </p:nvSpPr>
        <p:spPr>
          <a:xfrm>
            <a:off x="4678527" y="1737360"/>
            <a:ext cx="1051560" cy="274320"/>
          </a:xfrm>
          <a:prstGeom prst="rect">
            <a:avLst/>
          </a:prstGeom>
          <a:noFill/>
        </p:spPr>
        <p:txBody>
          <a:bodyPr wrap="square">
            <a:spAutoFit/>
          </a:bodyPr>
          <a:lstStyle/>
          <a:p>
            <a:pPr algn="ctr"/>
            <a:r>
              <a:rPr sz="800" b="0">
                <a:solidFill>
                  <a:srgbClr val="888899"/>
                </a:solidFill>
                <a:latin typeface="Segoe UI"/>
              </a:rPr>
              <a:t>Register</a:t>
            </a:r>
          </a:p>
        </p:txBody>
      </p:sp>
      <p:sp>
        <p:nvSpPr>
          <p:cNvPr id="8" name="Rectangle 7"/>
          <p:cNvSpPr/>
          <p:nvPr/>
        </p:nvSpPr>
        <p:spPr>
          <a:xfrm>
            <a:off x="5410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Oval 8"/>
          <p:cNvSpPr/>
          <p:nvPr/>
        </p:nvSpPr>
        <p:spPr>
          <a:xfrm>
            <a:off x="6141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0" name="TextBox 9"/>
          <p:cNvSpPr txBox="1"/>
          <p:nvPr/>
        </p:nvSpPr>
        <p:spPr>
          <a:xfrm>
            <a:off x="5821527" y="1737360"/>
            <a:ext cx="1051560" cy="274320"/>
          </a:xfrm>
          <a:prstGeom prst="rect">
            <a:avLst/>
          </a:prstGeom>
          <a:noFill/>
        </p:spPr>
        <p:txBody>
          <a:bodyPr wrap="square">
            <a:spAutoFit/>
          </a:bodyPr>
          <a:lstStyle/>
          <a:p>
            <a:pPr algn="ctr"/>
            <a:r>
              <a:rPr sz="800" b="0">
                <a:solidFill>
                  <a:srgbClr val="888899"/>
                </a:solidFill>
                <a:latin typeface="Segoe UI"/>
              </a:rPr>
              <a:t>Memory Type</a:t>
            </a:r>
          </a:p>
        </p:txBody>
      </p:sp>
      <p:sp>
        <p:nvSpPr>
          <p:cNvPr id="11" name="Rectangle 10"/>
          <p:cNvSpPr/>
          <p:nvPr/>
        </p:nvSpPr>
        <p:spPr>
          <a:xfrm>
            <a:off x="6553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Oval 11"/>
          <p:cNvSpPr/>
          <p:nvPr/>
        </p:nvSpPr>
        <p:spPr>
          <a:xfrm>
            <a:off x="7284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3" name="TextBox 12"/>
          <p:cNvSpPr txBox="1"/>
          <p:nvPr/>
        </p:nvSpPr>
        <p:spPr>
          <a:xfrm>
            <a:off x="6964527" y="1737360"/>
            <a:ext cx="1051560" cy="274320"/>
          </a:xfrm>
          <a:prstGeom prst="rect">
            <a:avLst/>
          </a:prstGeom>
          <a:noFill/>
        </p:spPr>
        <p:txBody>
          <a:bodyPr wrap="square">
            <a:spAutoFit/>
          </a:bodyPr>
          <a:lstStyle/>
          <a:p>
            <a:pPr algn="ctr"/>
            <a:r>
              <a:rPr sz="800" b="0">
                <a:solidFill>
                  <a:srgbClr val="888899"/>
                </a:solidFill>
                <a:latin typeface="Segoe UI"/>
              </a:rPr>
              <a:t>Upload</a:t>
            </a:r>
          </a:p>
        </p:txBody>
      </p:sp>
      <p:sp>
        <p:nvSpPr>
          <p:cNvPr id="14" name="Rectangle 13"/>
          <p:cNvSpPr/>
          <p:nvPr/>
        </p:nvSpPr>
        <p:spPr>
          <a:xfrm>
            <a:off x="7696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Oval 14"/>
          <p:cNvSpPr/>
          <p:nvPr/>
        </p:nvSpPr>
        <p:spPr>
          <a:xfrm>
            <a:off x="8427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6" name="TextBox 15"/>
          <p:cNvSpPr txBox="1"/>
          <p:nvPr/>
        </p:nvSpPr>
        <p:spPr>
          <a:xfrm>
            <a:off x="8107527" y="1737360"/>
            <a:ext cx="1051560" cy="274320"/>
          </a:xfrm>
          <a:prstGeom prst="rect">
            <a:avLst/>
          </a:prstGeom>
          <a:noFill/>
        </p:spPr>
        <p:txBody>
          <a:bodyPr wrap="square">
            <a:spAutoFit/>
          </a:bodyPr>
          <a:lstStyle/>
          <a:p>
            <a:pPr algn="ctr"/>
            <a:r>
              <a:rPr sz="800" b="0">
                <a:solidFill>
                  <a:srgbClr val="888899"/>
                </a:solidFill>
                <a:latin typeface="Segoe UI"/>
              </a:rPr>
              <a:t>Protection</a:t>
            </a:r>
          </a:p>
        </p:txBody>
      </p:sp>
      <p:sp>
        <p:nvSpPr>
          <p:cNvPr id="17" name="Rectangle 16"/>
          <p:cNvSpPr/>
          <p:nvPr/>
        </p:nvSpPr>
        <p:spPr>
          <a:xfrm>
            <a:off x="8839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Oval 17"/>
          <p:cNvSpPr/>
          <p:nvPr/>
        </p:nvSpPr>
        <p:spPr>
          <a:xfrm>
            <a:off x="9570567" y="1280160"/>
            <a:ext cx="411480" cy="411480"/>
          </a:xfrm>
          <a:prstGeom prst="ellipse">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FFFFFF"/>
                </a:solidFill>
                <a:latin typeface="Segoe UI"/>
              </a:rPr>
              <a:t>✓</a:t>
            </a:r>
          </a:p>
        </p:txBody>
      </p:sp>
      <p:sp>
        <p:nvSpPr>
          <p:cNvPr id="19" name="TextBox 18"/>
          <p:cNvSpPr txBox="1"/>
          <p:nvPr/>
        </p:nvSpPr>
        <p:spPr>
          <a:xfrm>
            <a:off x="9250527" y="1737360"/>
            <a:ext cx="1051560" cy="274320"/>
          </a:xfrm>
          <a:prstGeom prst="rect">
            <a:avLst/>
          </a:prstGeom>
          <a:noFill/>
        </p:spPr>
        <p:txBody>
          <a:bodyPr wrap="square">
            <a:spAutoFit/>
          </a:bodyPr>
          <a:lstStyle/>
          <a:p>
            <a:pPr algn="ctr"/>
            <a:r>
              <a:rPr sz="800" b="0">
                <a:solidFill>
                  <a:srgbClr val="888899"/>
                </a:solidFill>
                <a:latin typeface="Segoe UI"/>
              </a:rPr>
              <a:t>Secret Glyph</a:t>
            </a:r>
          </a:p>
        </p:txBody>
      </p:sp>
      <p:sp>
        <p:nvSpPr>
          <p:cNvPr id="20" name="Rectangle 19"/>
          <p:cNvSpPr/>
          <p:nvPr/>
        </p:nvSpPr>
        <p:spPr>
          <a:xfrm>
            <a:off x="9982047" y="1466850"/>
            <a:ext cx="731520" cy="38100"/>
          </a:xfrm>
          <a:prstGeom prst="rect">
            <a:avLst/>
          </a:prstGeom>
          <a:solidFill>
            <a:srgbClr val="3A6B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Oval 20"/>
          <p:cNvSpPr/>
          <p:nvPr/>
        </p:nvSpPr>
        <p:spPr>
          <a:xfrm>
            <a:off x="10713567" y="1280160"/>
            <a:ext cx="411480" cy="411480"/>
          </a:xfrm>
          <a:prstGeom prst="ellipse">
            <a:avLst/>
          </a:prstGeom>
          <a:solidFill>
            <a:srgbClr val="D4AF37"/>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sz="1300" b="1">
                <a:solidFill>
                  <a:srgbClr val="000000"/>
                </a:solidFill>
                <a:latin typeface="Segoe UI"/>
              </a:rPr>
              <a:t>6</a:t>
            </a:r>
          </a:p>
        </p:txBody>
      </p:sp>
      <p:sp>
        <p:nvSpPr>
          <p:cNvPr id="22" name="TextBox 21"/>
          <p:cNvSpPr txBox="1"/>
          <p:nvPr/>
        </p:nvSpPr>
        <p:spPr>
          <a:xfrm>
            <a:off x="10393527" y="1737360"/>
            <a:ext cx="1051560" cy="274320"/>
          </a:xfrm>
          <a:prstGeom prst="rect">
            <a:avLst/>
          </a:prstGeom>
          <a:noFill/>
        </p:spPr>
        <p:txBody>
          <a:bodyPr wrap="square">
            <a:spAutoFit/>
          </a:bodyPr>
          <a:lstStyle/>
          <a:p>
            <a:pPr algn="ctr"/>
            <a:r>
              <a:rPr sz="800" b="1">
                <a:solidFill>
                  <a:srgbClr val="D4AF37"/>
                </a:solidFill>
                <a:latin typeface="Segoe UI"/>
              </a:rPr>
              <a:t>Sealed!</a:t>
            </a:r>
          </a:p>
        </p:txBody>
      </p:sp>
      <p:sp>
        <p:nvSpPr>
          <p:cNvPr id="23" name="TextBox 22"/>
          <p:cNvSpPr txBox="1"/>
          <p:nvPr/>
        </p:nvSpPr>
        <p:spPr>
          <a:xfrm>
            <a:off x="10530687" y="868680"/>
            <a:ext cx="822960" cy="274320"/>
          </a:xfrm>
          <a:prstGeom prst="rect">
            <a:avLst/>
          </a:prstGeom>
          <a:noFill/>
        </p:spPr>
        <p:txBody>
          <a:bodyPr wrap="square">
            <a:spAutoFit/>
          </a:bodyPr>
          <a:lstStyle/>
          <a:p>
            <a:pPr algn="ctr"/>
            <a:r>
              <a:rPr sz="900" b="1">
                <a:solidFill>
                  <a:srgbClr val="D4AF37"/>
                </a:solidFill>
                <a:latin typeface="Segoe UI"/>
              </a:rPr>
              <a:t>▼  You are here</a:t>
            </a:r>
          </a:p>
        </p:txBody>
      </p:sp>
      <p:sp>
        <p:nvSpPr>
          <p:cNvPr id="24" name="Rounded Rectangle 23"/>
          <p:cNvSpPr/>
          <p:nvPr/>
        </p:nvSpPr>
        <p:spPr>
          <a:xfrm>
            <a:off x="4389120" y="2560320"/>
            <a:ext cx="7345375" cy="3840480"/>
          </a:xfrm>
          <a:prstGeom prst="roundRect">
            <a:avLst>
              <a:gd name="adj" fmla="val 25000"/>
            </a:avLst>
          </a:prstGeom>
          <a:solidFill>
            <a:srgbClr val="2020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663440" y="2788920"/>
            <a:ext cx="6796735" cy="365760"/>
          </a:xfrm>
          <a:prstGeom prst="rect">
            <a:avLst/>
          </a:prstGeom>
          <a:noFill/>
        </p:spPr>
        <p:txBody>
          <a:bodyPr wrap="square">
            <a:spAutoFit/>
          </a:bodyPr>
          <a:lstStyle/>
          <a:p>
            <a:pPr algn="l"/>
            <a:r>
              <a:rPr sz="1400" b="1">
                <a:solidFill>
                  <a:srgbClr val="D4AF37"/>
                </a:solidFill>
                <a:latin typeface="Segoe UI"/>
              </a:rPr>
              <a:t>What the user does here:</a:t>
            </a:r>
          </a:p>
        </p:txBody>
      </p:sp>
      <p:sp>
        <p:nvSpPr>
          <p:cNvPr id="26" name="TextBox 25"/>
          <p:cNvSpPr txBox="1"/>
          <p:nvPr/>
        </p:nvSpPr>
        <p:spPr>
          <a:xfrm>
            <a:off x="4663440" y="3200400"/>
            <a:ext cx="6796735" cy="2926080"/>
          </a:xfrm>
          <a:prstGeom prst="rect">
            <a:avLst/>
          </a:prstGeom>
          <a:noFill/>
        </p:spPr>
        <p:txBody>
          <a:bodyPr wrap="square">
            <a:spAutoFit/>
          </a:bodyPr>
          <a:lstStyle/>
          <a:p>
            <a:pPr algn="l"/>
            <a:r>
              <a:rPr sz="1300" b="0">
                <a:solidFill>
                  <a:srgbClr val="F5F0E1"/>
                </a:solidFill>
                <a:latin typeface="Segoe UI"/>
              </a:rPr>
              <a:t>You're done! The memory has been securely bound to your charm.
This screen shows a preview of what you uploaded — you can play a video or audio clip, or scroll through your photos.
Press "View Charm" to see exactly what someone will experience when they scan the physical charm.</a:t>
            </a:r>
          </a:p>
        </p:txBody>
      </p:sp>
      <p:pic>
        <p:nvPicPr>
          <p:cNvPr id="28" name="Picture 27">
            <a:extLst>
              <a:ext uri="{FF2B5EF4-FFF2-40B4-BE49-F238E27FC236}">
                <a16:creationId xmlns:a16="http://schemas.microsoft.com/office/drawing/2014/main" id="{1BA52821-9F26-C951-119F-A9079E219FAA}"/>
              </a:ext>
            </a:extLst>
          </p:cNvPr>
          <p:cNvPicPr>
            <a:picLocks noChangeAspect="1"/>
          </p:cNvPicPr>
          <p:nvPr/>
        </p:nvPicPr>
        <p:blipFill>
          <a:blip r:embed="rId2"/>
          <a:stretch>
            <a:fillRect/>
          </a:stretch>
        </p:blipFill>
        <p:spPr>
          <a:xfrm>
            <a:off x="320008" y="0"/>
            <a:ext cx="3870916"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2E"/>
        </a:solidFill>
        <a:effectLst/>
      </p:bgPr>
    </p:bg>
    <p:spTree>
      <p:nvGrpSpPr>
        <p:cNvPr id="1" name=""/>
        <p:cNvGrpSpPr/>
        <p:nvPr/>
      </p:nvGrpSpPr>
      <p:grpSpPr>
        <a:xfrm>
          <a:off x="0" y="0"/>
          <a:ext cx="0" cy="0"/>
          <a:chOff x="0" y="0"/>
          <a:chExt cx="0" cy="0"/>
        </a:xfrm>
      </p:grpSpPr>
      <p:sp>
        <p:nvSpPr>
          <p:cNvPr id="2" name="TextBox 1"/>
          <p:cNvSpPr txBox="1"/>
          <p:nvPr/>
        </p:nvSpPr>
        <p:spPr>
          <a:xfrm>
            <a:off x="914400" y="2011680"/>
            <a:ext cx="10332720" cy="914400"/>
          </a:xfrm>
          <a:prstGeom prst="rect">
            <a:avLst/>
          </a:prstGeom>
          <a:noFill/>
        </p:spPr>
        <p:txBody>
          <a:bodyPr wrap="square">
            <a:spAutoFit/>
          </a:bodyPr>
          <a:lstStyle/>
          <a:p>
            <a:pPr algn="ctr"/>
            <a:r>
              <a:rPr sz="4400" b="1">
                <a:solidFill>
                  <a:srgbClr val="D4AF37"/>
                </a:solidFill>
                <a:latin typeface="Segoe UI"/>
              </a:rPr>
              <a:t>Thank you!</a:t>
            </a:r>
          </a:p>
        </p:txBody>
      </p:sp>
      <p:sp>
        <p:nvSpPr>
          <p:cNvPr id="3" name="TextBox 2"/>
          <p:cNvSpPr txBox="1"/>
          <p:nvPr/>
        </p:nvSpPr>
        <p:spPr>
          <a:xfrm>
            <a:off x="914400" y="3200400"/>
            <a:ext cx="10332720" cy="1097280"/>
          </a:xfrm>
          <a:prstGeom prst="rect">
            <a:avLst/>
          </a:prstGeom>
          <a:noFill/>
        </p:spPr>
        <p:txBody>
          <a:bodyPr wrap="square">
            <a:spAutoFit/>
          </a:bodyPr>
          <a:lstStyle/>
          <a:p>
            <a:pPr algn="ctr"/>
            <a:r>
              <a:rPr sz="1800" b="0">
                <a:solidFill>
                  <a:srgbClr val="F5F0E1"/>
                </a:solidFill>
                <a:latin typeface="Segoe UI"/>
              </a:rPr>
              <a:t>We'd love your feedback on this flow.
Is each step clear?  Anything confusing or unnecessary?
Would you change the order of any steps?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TotalTime>
  <Words>886</Words>
  <Application>Microsoft Office PowerPoint</Application>
  <PresentationFormat>Widescreen</PresentationFormat>
  <Paragraphs>128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Todd VanNurden</cp:lastModifiedBy>
  <cp:revision>2</cp:revision>
  <dcterms:created xsi:type="dcterms:W3CDTF">2013-01-27T09:14:16Z</dcterms:created>
  <dcterms:modified xsi:type="dcterms:W3CDTF">2026-02-14T04:51:14Z</dcterms:modified>
  <cp:category/>
</cp:coreProperties>
</file>